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305" r:id="rId7"/>
    <p:sldId id="310" r:id="rId8"/>
    <p:sldId id="263" r:id="rId9"/>
    <p:sldId id="264" r:id="rId10"/>
    <p:sldId id="266" r:id="rId11"/>
    <p:sldId id="268" r:id="rId12"/>
    <p:sldId id="303" r:id="rId13"/>
    <p:sldId id="269" r:id="rId14"/>
    <p:sldId id="270" r:id="rId15"/>
    <p:sldId id="313" r:id="rId16"/>
    <p:sldId id="272" r:id="rId17"/>
    <p:sldId id="311" r:id="rId18"/>
    <p:sldId id="273" r:id="rId19"/>
    <p:sldId id="274" r:id="rId20"/>
    <p:sldId id="276" r:id="rId21"/>
    <p:sldId id="278" r:id="rId22"/>
    <p:sldId id="306" r:id="rId23"/>
    <p:sldId id="312" r:id="rId24"/>
    <p:sldId id="307" r:id="rId25"/>
    <p:sldId id="308" r:id="rId26"/>
    <p:sldId id="309" r:id="rId27"/>
    <p:sldId id="279" r:id="rId28"/>
    <p:sldId id="280" r:id="rId29"/>
    <p:sldId id="281" r:id="rId30"/>
    <p:sldId id="282" r:id="rId31"/>
    <p:sldId id="301" r:id="rId32"/>
    <p:sldId id="293" r:id="rId33"/>
    <p:sldId id="294" r:id="rId34"/>
    <p:sldId id="296" r:id="rId35"/>
    <p:sldId id="297" r:id="rId36"/>
    <p:sldId id="298" r:id="rId37"/>
    <p:sldId id="299" r:id="rId38"/>
    <p:sldId id="302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6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teachers.ru/Wares/527.html?backto=c2hvcA" TargetMode="External"/><Relationship Id="rId2" Type="http://schemas.openxmlformats.org/officeDocument/2006/relationships/hyperlink" Target="https://my.webinar.ru/record/67347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jaz9.ru/" TargetMode="External"/><Relationship Id="rId5" Type="http://schemas.openxmlformats.org/officeDocument/2006/relationships/hyperlink" Target="http://www.macmillan.ru/teachers/33-ideas/33-oge.php" TargetMode="External"/><Relationship Id="rId4" Type="http://schemas.openxmlformats.org/officeDocument/2006/relationships/hyperlink" Target="http://audio.neteducom.com/books/15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851648" cy="36724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Новые подходы в подготовке к итоговой аттестации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примере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устной части ОГЭ по иностранному языку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(новый формат)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9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854696" cy="2072672"/>
          </a:xfrm>
        </p:spPr>
        <p:txBody>
          <a:bodyPr>
            <a:normAutofit fontScale="85000" lnSpcReduction="20000"/>
          </a:bodyPr>
          <a:lstStyle/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Савинова О.А.,</a:t>
            </a:r>
          </a:p>
          <a:p>
            <a:pPr algn="l"/>
            <a:r>
              <a:rPr lang="ru-RU" dirty="0" smtClean="0"/>
              <a:t>учитель английского языка</a:t>
            </a:r>
          </a:p>
          <a:p>
            <a:pPr algn="l"/>
            <a:r>
              <a:rPr lang="ru-RU" dirty="0" smtClean="0"/>
              <a:t>МБОУ Печерская СШ, </a:t>
            </a:r>
          </a:p>
          <a:p>
            <a:pPr algn="l"/>
            <a:r>
              <a:rPr lang="ru-RU" dirty="0" smtClean="0"/>
              <a:t>руководитель </a:t>
            </a:r>
            <a:r>
              <a:rPr lang="ru-RU" dirty="0" smtClean="0"/>
              <a:t>РУ</a:t>
            </a:r>
            <a:r>
              <a:rPr lang="ru-RU" dirty="0" smtClean="0"/>
              <a:t>МО </a:t>
            </a:r>
            <a:r>
              <a:rPr lang="ru-RU" smtClean="0"/>
              <a:t>учителей иностранных языков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61653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</a:t>
            </a:r>
            <a:r>
              <a:rPr lang="en-US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Чтение на уроках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Skimming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чтение с пониманием основного содержания и установкой на понимание главного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Scanning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чтение с извлечением информации, т.е. нахождение в тексте специфической информации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Reading for detailed comprehension-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с полным пониманием текста, ее осмысление и запоминания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уроках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Регулярно повторять правила чтения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Сложные слова необходимо выписывать на доску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Научить учащихся быстро ориентироваться в тексте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учитель начинает предложение, ученик заканчивает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Важно читать предложения не по порядку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отработки интонации хорошо использовать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“chunks”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,т.е. деление на интонационно-смысловые группы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Демоверсия 2015</a:t>
            </a:r>
            <a:endParaRPr lang="ru-RU" dirty="0"/>
          </a:p>
        </p:txBody>
      </p:sp>
      <p:pic>
        <p:nvPicPr>
          <p:cNvPr id="4" name="Рисунок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816" y="2204864"/>
            <a:ext cx="854474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What?- The ninth planet</a:t>
            </a:r>
          </a:p>
          <a:p>
            <a:r>
              <a:rPr lang="en-US" sz="2800" dirty="0" smtClean="0"/>
              <a:t>Where? – In the Solar system</a:t>
            </a:r>
          </a:p>
          <a:p>
            <a:r>
              <a:rPr lang="en-US" sz="2800" dirty="0" smtClean="0"/>
              <a:t>When? -in 1930</a:t>
            </a:r>
          </a:p>
          <a:p>
            <a:r>
              <a:rPr lang="en-US" sz="2800" dirty="0" smtClean="0"/>
              <a:t>How long? –for a long time</a:t>
            </a:r>
          </a:p>
          <a:p>
            <a:r>
              <a:rPr lang="en-US" sz="2800" dirty="0" smtClean="0"/>
              <a:t>Who?- a very young researcher</a:t>
            </a:r>
            <a:endParaRPr lang="ru-RU" sz="2800" dirty="0" smtClean="0"/>
          </a:p>
          <a:p>
            <a:pPr algn="ctr">
              <a:buNone/>
            </a:pPr>
            <a:r>
              <a:rPr lang="ru-RU" sz="2800" dirty="0" smtClean="0">
                <a:latin typeface="Times New Roman"/>
                <a:cs typeface="Times New Roman"/>
              </a:rPr>
              <a:t>***</a:t>
            </a:r>
            <a:endParaRPr lang="en-US" sz="2800" dirty="0" smtClean="0"/>
          </a:p>
          <a:p>
            <a:pPr algn="ctr">
              <a:buNone/>
            </a:pPr>
            <a:r>
              <a:rPr lang="ru-RU" sz="2800" dirty="0" smtClean="0"/>
              <a:t>Достроить вопрос, дать полный ответ.</a:t>
            </a:r>
          </a:p>
          <a:p>
            <a:pPr algn="ctr">
              <a:buNone/>
            </a:pPr>
            <a:r>
              <a:rPr lang="ru-RU" sz="2800" dirty="0" smtClean="0"/>
              <a:t>Учебные диалоги.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Условный диалог-расспрос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Ответить на 6 вопросов, услышанных в аудиозаписи вопросов телефонного опроса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 должен быть полным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40 секунд для ответа на каждый вопрос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балл за каждый правильный ответ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dirty="0" smtClean="0"/>
              <a:t>Демоверсия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024" y="1412776"/>
            <a:ext cx="8784976" cy="530120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sz="2900" b="1" dirty="0" smtClean="0"/>
              <a:t>Task 2. You are going to take part in a telephone survey. You have to answer</a:t>
            </a:r>
          </a:p>
          <a:p>
            <a:pPr algn="just">
              <a:buNone/>
            </a:pPr>
            <a:r>
              <a:rPr lang="en-US" sz="2900" b="1" dirty="0" smtClean="0"/>
              <a:t>six questions. Give full answers to the questions.</a:t>
            </a:r>
          </a:p>
          <a:p>
            <a:pPr algn="just">
              <a:buNone/>
            </a:pPr>
            <a:r>
              <a:rPr lang="en-US" sz="2900" b="1" dirty="0" smtClean="0"/>
              <a:t>Remember that you have 40 seconds to answer each question.</a:t>
            </a:r>
            <a:endParaRPr lang="ru-RU" sz="2900" b="1" dirty="0" smtClean="0"/>
          </a:p>
          <a:p>
            <a:pPr algn="just">
              <a:buNone/>
            </a:pPr>
            <a:endParaRPr lang="en-US" sz="2900" b="1" dirty="0" smtClean="0"/>
          </a:p>
          <a:p>
            <a:pPr>
              <a:buNone/>
            </a:pPr>
            <a:r>
              <a:rPr lang="en-US" b="1" dirty="0" smtClean="0"/>
              <a:t>Electronic assistant: Hello! It’s the electronic assistant of the Dolphin Sports</a:t>
            </a:r>
          </a:p>
          <a:p>
            <a:pPr>
              <a:buNone/>
            </a:pPr>
            <a:r>
              <a:rPr lang="en-US" dirty="0" smtClean="0"/>
              <a:t>Club. We kindly ask you to take part in our survey. We need to find out how</a:t>
            </a:r>
          </a:p>
          <a:p>
            <a:pPr>
              <a:buNone/>
            </a:pPr>
            <a:r>
              <a:rPr lang="en-US" dirty="0" smtClean="0"/>
              <a:t>people feel about doing sports in our region. Please answer six questions. The</a:t>
            </a:r>
          </a:p>
          <a:p>
            <a:pPr>
              <a:buNone/>
            </a:pPr>
            <a:r>
              <a:rPr lang="en-US" dirty="0" smtClean="0"/>
              <a:t>survey is anonymous – you don’t have to give your name. So, let’s get started.</a:t>
            </a:r>
          </a:p>
          <a:p>
            <a:pPr>
              <a:buNone/>
            </a:pPr>
            <a:r>
              <a:rPr lang="en-US" b="1" dirty="0" smtClean="0"/>
              <a:t>Electronic assistant: How old are you?</a:t>
            </a:r>
          </a:p>
          <a:p>
            <a:pPr>
              <a:buNone/>
            </a:pPr>
            <a:r>
              <a:rPr lang="en-US" b="1" dirty="0" smtClean="0"/>
              <a:t>Student: ________________________</a:t>
            </a:r>
          </a:p>
          <a:p>
            <a:pPr>
              <a:buNone/>
            </a:pPr>
            <a:r>
              <a:rPr lang="en-US" b="1" dirty="0" smtClean="0"/>
              <a:t>Electronic assistant: How many times a week do you do sports?</a:t>
            </a:r>
          </a:p>
          <a:p>
            <a:pPr>
              <a:buNone/>
            </a:pPr>
            <a:r>
              <a:rPr lang="en-US" b="1" dirty="0" smtClean="0"/>
              <a:t>Student:_________________________</a:t>
            </a:r>
          </a:p>
          <a:p>
            <a:pPr>
              <a:buNone/>
            </a:pPr>
            <a:r>
              <a:rPr lang="en-US" b="1" dirty="0" smtClean="0"/>
              <a:t>Electronic assistant: What sport is the most popular with teenagers in your</a:t>
            </a:r>
          </a:p>
          <a:p>
            <a:pPr>
              <a:buNone/>
            </a:pPr>
            <a:r>
              <a:rPr lang="en-US" dirty="0" smtClean="0"/>
              <a:t>region?</a:t>
            </a:r>
          </a:p>
          <a:p>
            <a:pPr>
              <a:buNone/>
            </a:pPr>
            <a:r>
              <a:rPr lang="en-US" b="1" dirty="0" smtClean="0"/>
              <a:t>Student: ________________________</a:t>
            </a:r>
          </a:p>
          <a:p>
            <a:pPr>
              <a:buNone/>
            </a:pPr>
            <a:r>
              <a:rPr lang="en-US" b="1" dirty="0" smtClean="0"/>
              <a:t>Electronic assistant: What sports facilities are available in the place where you</a:t>
            </a:r>
          </a:p>
          <a:p>
            <a:pPr>
              <a:buNone/>
            </a:pPr>
            <a:r>
              <a:rPr lang="en-US" dirty="0" smtClean="0"/>
              <a:t>live?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en-US" b="1" dirty="0" smtClean="0"/>
              <a:t>tudent: _________________________</a:t>
            </a:r>
          </a:p>
          <a:p>
            <a:pPr>
              <a:buNone/>
            </a:pPr>
            <a:r>
              <a:rPr lang="en-US" b="1" dirty="0" smtClean="0"/>
              <a:t>Electronic assistant: Why do you think it is important to keep fit?</a:t>
            </a:r>
          </a:p>
          <a:p>
            <a:pPr>
              <a:buNone/>
            </a:pPr>
            <a:r>
              <a:rPr lang="en-US" b="1" dirty="0" smtClean="0"/>
              <a:t>Student: ________________________</a:t>
            </a:r>
          </a:p>
          <a:p>
            <a:pPr>
              <a:buNone/>
            </a:pPr>
            <a:r>
              <a:rPr lang="en-US" b="1" dirty="0" smtClean="0"/>
              <a:t>Electronic assistant: What would you advise a person who wants to keep fit?</a:t>
            </a:r>
          </a:p>
          <a:p>
            <a:pPr>
              <a:buNone/>
            </a:pPr>
            <a:r>
              <a:rPr lang="en-US" b="1" dirty="0" smtClean="0"/>
              <a:t>Student: ________________________</a:t>
            </a:r>
          </a:p>
          <a:p>
            <a:pPr>
              <a:buNone/>
            </a:pPr>
            <a:r>
              <a:rPr lang="en-US" b="1" dirty="0" smtClean="0"/>
              <a:t>Electronic assistant: This is the end of the survey. Thank you very much for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306КузнецоваТА_2\Desktop\Безымянный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660835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СТРАТЕГИИ ВЫПОЛНЕНИЯ ЗАДАНИЯ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Условный диалог-расспрос:</a:t>
            </a:r>
            <a:endParaRPr lang="ru-RU" dirty="0" smtClean="0"/>
          </a:p>
          <a:p>
            <a:pPr lvl="0"/>
            <a:r>
              <a:rPr lang="ru-RU" dirty="0" smtClean="0"/>
              <a:t>прочитать текст задания про себя, обращая особое внимание на условия задания: количество вопросов (6 вопросов) и время ответа (40 секунд);</a:t>
            </a:r>
          </a:p>
          <a:p>
            <a:pPr lvl="0"/>
            <a:r>
              <a:rPr lang="ru-RU" dirty="0" smtClean="0"/>
              <a:t>давать полные и точные ответы на заданные вопросы, при необходимости используя аргументацию и выражая свое отношение к предмету речи; </a:t>
            </a:r>
          </a:p>
          <a:p>
            <a:pPr lvl="0"/>
            <a:r>
              <a:rPr lang="ru-RU" dirty="0" smtClean="0"/>
              <a:t>использовать лексические единицы и грамматические структуры, соответствующие коммуникативной задаче и сложности задания.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 smtClean="0"/>
              <a:t>Задания для подготовки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Интервью</a:t>
            </a:r>
          </a:p>
          <a:p>
            <a:r>
              <a:rPr lang="ru-RU" dirty="0" smtClean="0"/>
              <a:t>Предугадывание сюжета по первым репликам</a:t>
            </a:r>
          </a:p>
          <a:p>
            <a:r>
              <a:rPr lang="ru-RU" dirty="0" smtClean="0"/>
              <a:t>Прочитай начало предложения и закончи его</a:t>
            </a:r>
          </a:p>
          <a:p>
            <a:r>
              <a:rPr lang="ru-RU" dirty="0" smtClean="0"/>
              <a:t>Соотнесение синонимичных фраз</a:t>
            </a:r>
          </a:p>
          <a:p>
            <a:r>
              <a:rPr lang="ru-RU" dirty="0" err="1" smtClean="0"/>
              <a:t>Перефраз</a:t>
            </a:r>
            <a:endParaRPr lang="ru-RU" dirty="0" smtClean="0"/>
          </a:p>
          <a:p>
            <a:r>
              <a:rPr lang="ru-RU" dirty="0" smtClean="0"/>
              <a:t>Выделение ударных слов в предложении</a:t>
            </a:r>
          </a:p>
          <a:p>
            <a:r>
              <a:rPr lang="ru-RU" dirty="0" smtClean="0"/>
              <a:t>Постановка вопросов к выделенному слову в предложении</a:t>
            </a:r>
          </a:p>
          <a:p>
            <a:r>
              <a:rPr lang="ru-RU" dirty="0" smtClean="0"/>
              <a:t>Выбор правильной ответной реплики</a:t>
            </a:r>
          </a:p>
          <a:p>
            <a:r>
              <a:rPr lang="ru-RU" dirty="0" smtClean="0"/>
              <a:t>Составление диалога по образцу, по схеме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63272" cy="86636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необходимо совершенствовать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Умение давать полный ответ на  вопросы разных типов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Логично, последовательно и четко отвечать на поставленные вопросы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Употреблять клише и разнообразные вводные структуры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Уметь аргументировать свою точку зрения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Понимание и умение пользоваться этикетными фразами страны изучаемого языка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Изменения в устной части ОГЭ 2016 г.</a:t>
            </a:r>
            <a: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www.fipi.ru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altLang="ru-RU" sz="32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Переход к компьютеризированному экзамену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32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чтение текста вслух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32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условный диалог-расспрос (ответы на вопросы)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32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тематическое монологическое высказывание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650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28803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Построить законченное монологическое высказывание на определенную тему с опорой на план, представленный в виде косвенных вопросов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Время на подготовку-1,5 минуты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Время ответа не более 2 минут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Максимальное количество баллов-7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77072"/>
            <a:ext cx="29418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задания: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25144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проверяет способность учащегося создать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логичное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связное,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законченное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высказывание определенного объема на предложенную тему с опорой на план и зрительную опору.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89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Демоверсия </a:t>
            </a:r>
            <a:endParaRPr lang="ru-RU" dirty="0"/>
          </a:p>
        </p:txBody>
      </p:sp>
      <p:pic>
        <p:nvPicPr>
          <p:cNvPr id="4" name="Рисунок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80728"/>
            <a:ext cx="5832647" cy="5547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СТРАТЕГИИ ВЫПОЛНЕНИЯ ЗАДАНИЯ 3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204864"/>
            <a:ext cx="8424936" cy="43924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       Тематическое монологическое высказывание</a:t>
            </a:r>
            <a:endParaRPr lang="ru-RU" sz="2400" dirty="0" smtClean="0"/>
          </a:p>
          <a:p>
            <a:pPr lvl="0"/>
            <a:r>
              <a:rPr lang="ru-RU" sz="2400" dirty="0" smtClean="0"/>
              <a:t>внимательно прочитать текст задания, обращая особое внимание на условия задания: аспекты, которые необходимо раскрыть, и время ответа</a:t>
            </a:r>
          </a:p>
          <a:p>
            <a:pPr lvl="0"/>
            <a:r>
              <a:rPr lang="ru-RU" sz="2400" dirty="0" smtClean="0"/>
              <a:t>продумать монологическое высказывание: вступление (о чем будете говорить), основную часть (раскрытие трех аспектов задания), заключение (подведение итога сказанному, выражение своего мнения)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Во время ответа необходимо: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800" dirty="0" smtClean="0"/>
              <a:t>начать с общего представления темы</a:t>
            </a:r>
          </a:p>
          <a:p>
            <a:pPr lvl="0"/>
            <a:r>
              <a:rPr lang="ru-RU" sz="2800" dirty="0" smtClean="0"/>
              <a:t>раскрыть содержание всех аспектов задания</a:t>
            </a:r>
          </a:p>
          <a:p>
            <a:pPr lvl="0"/>
            <a:r>
              <a:rPr lang="ru-RU" sz="2800" dirty="0" smtClean="0"/>
              <a:t>давать развернутую аргументацию, если в одном из аспектов задания есть “</a:t>
            </a:r>
            <a:r>
              <a:rPr lang="en-US" sz="2800" dirty="0" smtClean="0"/>
              <a:t>Why</a:t>
            </a:r>
            <a:r>
              <a:rPr lang="ru-RU" sz="2800" dirty="0" smtClean="0"/>
              <a:t>”</a:t>
            </a:r>
          </a:p>
          <a:p>
            <a:pPr lvl="0"/>
            <a:r>
              <a:rPr lang="ru-RU" sz="2800" dirty="0" smtClean="0"/>
              <a:t>стараться не давать избыточную информацию, которая не обозначена в пунктах</a:t>
            </a:r>
          </a:p>
          <a:p>
            <a:pPr lvl="0"/>
            <a:r>
              <a:rPr lang="ru-RU" sz="2800" dirty="0" smtClean="0"/>
              <a:t>использовать лексические единицы и грамматические структуры, соответствующие коммуникативной задаче и сложности задания</a:t>
            </a:r>
          </a:p>
          <a:p>
            <a:pPr lvl="0"/>
            <a:r>
              <a:rPr lang="ru-RU" sz="2800" dirty="0" smtClean="0"/>
              <a:t>подвести итог, обобщив сказанное в основной части высказывания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Критерий </a:t>
            </a:r>
            <a:r>
              <a:rPr lang="ru-RU" b="1" i="1" dirty="0" smtClean="0"/>
              <a:t>организация высказывания</a:t>
            </a:r>
            <a:r>
              <a:rPr lang="ru-RU" b="1" dirty="0" smtClean="0"/>
              <a:t> </a:t>
            </a:r>
            <a:r>
              <a:rPr lang="ru-RU" dirty="0" smtClean="0"/>
              <a:t>оценивает: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логичность</a:t>
            </a:r>
            <a:r>
              <a:rPr lang="ru-RU" dirty="0" smtClean="0"/>
              <a:t> и </a:t>
            </a:r>
            <a:r>
              <a:rPr lang="ru-RU" b="1" dirty="0" smtClean="0"/>
              <a:t>связность</a:t>
            </a:r>
            <a:r>
              <a:rPr lang="ru-RU" dirty="0" smtClean="0"/>
              <a:t> высказывания, которые обеспечиваются правильным использованием языковых средств передачи логической связи между отдельными частями высказывания (союзы, вводные слова, местоимения и т.п.)</a:t>
            </a:r>
          </a:p>
          <a:p>
            <a:pPr lvl="0"/>
            <a:r>
              <a:rPr lang="ru-RU" dirty="0" smtClean="0"/>
              <a:t>композицию высказывания: наличие вступления, основной части (в соответствии с аспектами задания), заключения (монологическое высказывание не должно заканчиваться на середине фразы)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 оценивании </a:t>
            </a:r>
            <a:r>
              <a:rPr lang="ru-RU" b="1" i="1" dirty="0" smtClean="0"/>
              <a:t>языкового оформления речи</a:t>
            </a:r>
            <a:r>
              <a:rPr lang="ru-RU" dirty="0" smtClean="0"/>
              <a:t> учитывается: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соответствие использованных лексических единиц и грамматических структур поставленной коммуникативной задаче</a:t>
            </a:r>
          </a:p>
          <a:p>
            <a:pPr lvl="0"/>
            <a:r>
              <a:rPr lang="ru-RU" dirty="0" smtClean="0"/>
              <a:t>правильность оформления лексических словосочетаний, соблюдение общепринятой сочетаемости английского языка, разнообразие используемой лексики и ее соответствие </a:t>
            </a:r>
            <a:r>
              <a:rPr lang="ru-RU" dirty="0" err="1" smtClean="0"/>
              <a:t>допороговому</a:t>
            </a:r>
            <a:r>
              <a:rPr lang="ru-RU" dirty="0" smtClean="0"/>
              <a:t> уровню</a:t>
            </a:r>
          </a:p>
          <a:p>
            <a:pPr lvl="0"/>
            <a:r>
              <a:rPr lang="ru-RU" dirty="0" smtClean="0"/>
              <a:t>разнообразие и правильность используемых грамматических средств, соответствие используемых грамматических конструкций </a:t>
            </a:r>
            <a:r>
              <a:rPr lang="ru-RU" dirty="0" err="1" smtClean="0"/>
              <a:t>допороговому</a:t>
            </a:r>
            <a:r>
              <a:rPr lang="ru-RU" dirty="0" smtClean="0"/>
              <a:t> уровню</a:t>
            </a:r>
          </a:p>
          <a:p>
            <a:pPr lvl="0"/>
            <a:r>
              <a:rPr lang="ru-RU" dirty="0" smtClean="0"/>
              <a:t>соблюдение норм произношения английского языка: звуки в потоке речи, соблюдение ударения и норм интонационного оформления речи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ошибок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 </a:t>
            </a:r>
            <a:r>
              <a:rPr lang="ru-RU" b="1" dirty="0" smtClean="0"/>
              <a:t>лексико-грамматическими ошибками </a:t>
            </a:r>
            <a:r>
              <a:rPr lang="ru-RU" dirty="0" smtClean="0"/>
              <a:t>понимаются нарушения в использовании слов в контексте, словосочетаний и нарушения в использовании грамматических средств.</a:t>
            </a:r>
          </a:p>
          <a:p>
            <a:r>
              <a:rPr lang="ru-RU" b="1" dirty="0" smtClean="0"/>
              <a:t>Фонетическими ошибками являются </a:t>
            </a:r>
            <a:r>
              <a:rPr lang="ru-RU" dirty="0" smtClean="0"/>
              <a:t>нарушения в использовании фонетических средств.</a:t>
            </a:r>
          </a:p>
          <a:p>
            <a:r>
              <a:rPr lang="ru-RU" b="1" dirty="0" smtClean="0"/>
              <a:t>Грубыми ошибками </a:t>
            </a:r>
            <a:r>
              <a:rPr lang="ru-RU" dirty="0" smtClean="0"/>
              <a:t>являются</a:t>
            </a:r>
            <a:r>
              <a:rPr lang="ru-RU" b="1" dirty="0" smtClean="0"/>
              <a:t> </a:t>
            </a:r>
            <a:r>
              <a:rPr lang="ru-RU" dirty="0" smtClean="0"/>
              <a:t>ошибки элементарного уровня и ошибки, которые меняют смысл высказывания.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404665"/>
          <a:ext cx="8856984" cy="633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219723"/>
                <a:gridCol w="2348797"/>
                <a:gridCol w="1840192"/>
              </a:tblGrid>
              <a:tr h="133942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Решение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коммуникативной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задачи (К5)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Организация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высказывания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(К6)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Языковое оформление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высказывания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(К7)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Баллы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  <a:tr h="4997279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выполнено полностью: цель общения достигнута; тема раскрыта </a:t>
                      </a:r>
                      <a:b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полном объеме (полно, точно и развернуто раскрыты все аспекты, указанные в задании)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Объем высказывания – 10–12 фраз </a:t>
                      </a:r>
                      <a:endParaRPr lang="ru-RU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effectLst/>
                        </a:rPr>
                        <a:t>3</a:t>
                      </a:r>
                    </a:p>
                    <a:p>
                      <a:pPr algn="l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260648"/>
          <a:ext cx="8856984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927"/>
                <a:gridCol w="2479921"/>
                <a:gridCol w="2916626"/>
                <a:gridCol w="1135510"/>
              </a:tblGrid>
              <a:tr h="9529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Решение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коммуникативной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задачи (К5)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Организация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(К6)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Языковое оформление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600" u="none" strike="noStrike" dirty="0" smtClean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(К7)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Баллы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  <a:tr h="5455736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выполнено: цель общения достигнута, НО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 раскрыта не в полном объеме (один аспект раскрыт не полностью).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Объем высказывания – 8–9 фраз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логично и имеет завершенный характер; имеются вступительная и заключительная фразы, соответствующие теме. Средства логической связи используются правильно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Использованный словарный запас, грамма­тические структуры, фонетическое оформление высказывания соответствуют поставленной задаче (допускается не более четырёх негрубых лексико-грамматических ошибок </a:t>
                      </a:r>
                    </a:p>
                    <a:p>
                      <a:pPr marL="0" algn="l" rtl="0" eaLnBrk="1" latinLnBrk="0" hangingPunct="1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И/ИЛИ не более трёх негрубых фонетических ошибок)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5" y="188640"/>
          <a:ext cx="8856984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448272"/>
                <a:gridCol w="2664296"/>
                <a:gridCol w="1152128"/>
              </a:tblGrid>
              <a:tr h="7421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Решение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коммуникативной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задачи (К5)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Организация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(К6)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Языковое оформление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(К7)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Баллы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  <a:tr h="5666559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Задание выполнено частично: цель общения достигнута частично; тема раскрыта в ограниченном объеме (один аспект не раскрыт,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все аспекты задания рас­крыты неполно,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два аспекта раскрыты не в полном объеме, третий аспект дан полно и точно).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Объем высказывания – 6–7 фраз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в основном логично и имеет достаточно завершенный характер, </a:t>
                      </a:r>
                      <a:b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 отсутствует вступительная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заключительная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фраза, имеются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одно-два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нарушения в использовании средств логической связи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Использованный словарный запас, грамматические структуры, фонетическое оформление высказывания соответствуют поставленной задаче (допускается не более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пяти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негрубых лексико-грамматических ошибок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И/ИЛИ не более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четырёх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негрубых фонетических ошибок)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effectLst/>
                        </a:rPr>
                        <a:t>1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Подготовка к устной части ОГЭ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Этапы подготовки к ОГЭ: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анализ (1-3)-синтез (4) –рефлексия (5) –синтез (6) –рефлексия (7)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1)знакомство учащихся с требованиями к выполнению задания; 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разбор задания;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разбор стратегий выполнения задания, отработка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микроумений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выполнение тренировочных заданий пошагово;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разбор типичных ошибок;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 выполнение коммуникативного задания полностью;</a:t>
            </a:r>
          </a:p>
          <a:p>
            <a:pPr marL="365760" indent="-283464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самокоррекция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взаимокоррекция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выполненного задания.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332656"/>
          <a:ext cx="8784976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3024336"/>
                <a:gridCol w="1368152"/>
              </a:tblGrid>
              <a:tr h="74440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Решение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коммуникативной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задачи (К5)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Организация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(К6)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Языковое оформление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высказывания </a:t>
                      </a:r>
                      <a:br>
                        <a:rPr lang="ru-RU" sz="1400" u="none" strike="noStrike" dirty="0" smtClean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(К7)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</a:rPr>
                        <a:t>Баллы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  <a:tr h="458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Задание не выполнено: цель общения не достигнута, т.е. два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аспекта содержания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не раскрыты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*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Объем высказывания – 5 и менее фраз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Высказывание нелогично, вступительная и заключительная фразы отсутствуют, средства логической связи практически не используются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Понимание высказывания затруднено из-за многочисленных лексико-грамматических и фонетических ошибок  (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шесть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более лексико-грамматических ошибок И/ИЛИ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пять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более фонетических ошибок)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более </a:t>
                      </a:r>
                      <a:r>
                        <a:rPr kumimoji="0"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трёх </a:t>
                      </a: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грубых ошибок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</a:rPr>
                        <a:t>0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23528" y="5789630"/>
            <a:ext cx="84969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*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NewRoman,Bold"/>
              </a:rPr>
              <a:t>Примечание.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NewRoman"/>
              </a:rPr>
              <a:t>При получении участником ОГЭ 0 баллов по критерию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NewRoman"/>
              </a:rPr>
              <a:t>«Решение коммуникативной задачи» все задание оценивается в 0 баллов.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Возникают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Надо ли в этом задании описывать картинку?</a:t>
            </a:r>
          </a:p>
          <a:p>
            <a:pPr>
              <a:buNone/>
            </a:pPr>
            <a:r>
              <a:rPr lang="ru-RU" dirty="0" smtClean="0"/>
              <a:t> - Нет.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Полезно ли заранее учить примерные диалоги?</a:t>
            </a:r>
          </a:p>
          <a:p>
            <a:pPr>
              <a:buNone/>
            </a:pPr>
            <a:r>
              <a:rPr lang="ru-RU" dirty="0" smtClean="0"/>
              <a:t>- Нет, только клише, используя их в своих монологах. Нужно научить составлять монологи, по плану, по словам.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Нужно ли давать развёрнутые аргументы?</a:t>
            </a:r>
          </a:p>
          <a:p>
            <a:pPr>
              <a:buNone/>
            </a:pPr>
            <a:r>
              <a:rPr lang="ru-RU" dirty="0" smtClean="0"/>
              <a:t>- Да.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Нужно ли вступление или достаточно сразу начать отвечать на вопросы плана?</a:t>
            </a:r>
          </a:p>
          <a:p>
            <a:pPr>
              <a:buNone/>
            </a:pPr>
            <a:r>
              <a:rPr lang="ru-RU" dirty="0" smtClean="0"/>
              <a:t>- Объём высказывания – 10 – 12 фраз. Вступительная и заключительная часть – 1 предложение. </a:t>
            </a:r>
            <a:r>
              <a:rPr lang="en-US" dirty="0" smtClean="0"/>
              <a:t>(I’d like to talk about … That is all I wanted to </a:t>
            </a:r>
            <a:r>
              <a:rPr lang="en-US" smtClean="0"/>
              <a:t>tell you about</a:t>
            </a:r>
            <a:r>
              <a:rPr lang="en-US" dirty="0" smtClean="0"/>
              <a:t>…/This is my opinion about …) </a:t>
            </a:r>
            <a:r>
              <a:rPr lang="ru-RU" dirty="0" smtClean="0"/>
              <a:t>На каждый пункт по 3 – 4 фразы. Желательно использовать слова-связки.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Этапы работы при обучении монологической речи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Определение и разъяснение задачи.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Работа над текстом, используемым как опора для данного вида работы.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Постановка основных вопросов, способствующих раскрытию содержания текста.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Создание языковой базы. Повторение пройденного языкового материала и сообщение нового, необходимого для выполнения данного задания. </a:t>
            </a:r>
          </a:p>
          <a:p>
            <a:pPr>
              <a:lnSpc>
                <a:spcPct val="9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Устное выполнение задания, сначала коллективно всеми учащимися класса, затем индивидуально.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Письменная работа в течение 5 - 10 минут. 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Обсуждение работ. Учитель отмечает лучшие работы, особенное внимание уделяет их содержанию (раскрытию темы, последовательности изложения и т. п.) 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 Заключительный рассказ. После исправления ошибок он должен быть сделан в быстром темпе и без ошибок. 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Дополнение учителя, ставящее цель расширить кругозор школьников и развить навык понимания разговорной речи на слух.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Речевые упражнения на развитие неподготовленной речи: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придумать заголовок к тексту и обосновать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описать картину, которая не связана с изучаемой темой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составить ситуацию с опорой на ранее прочитанное, услышанное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определить суть высказывания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охарактеризовать действующих лиц, место действия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составить краткое объявление, тексты открыток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Тренировочные 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 предложение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Подберите как можно больше прилагательных к словам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Подберите синонимы –антонимы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несколько предложений с фразовыми глаголами и устойчивыми выражениями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Составьте список клише для высказывания со зрительной опорой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photos-h.ak.fbcdn.net/hphotos-ak-snc7/392588_613220175358496_1304036754_n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95536" y="548680"/>
            <a:ext cx="8352928" cy="604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>
                <a:latin typeface="Monotype Corsiva" pitchFamily="66" charset="0"/>
              </a:rPr>
              <a:t>Дорогу осилит идущий.</a:t>
            </a:r>
          </a:p>
          <a:p>
            <a:pPr algn="ctr">
              <a:buNone/>
            </a:pPr>
            <a:r>
              <a:rPr lang="ru-RU" dirty="0" smtClean="0"/>
              <a:t>Успехов и терпения на пути к намеченной цели.</a:t>
            </a:r>
            <a:endParaRPr lang="ru-RU" dirty="0"/>
          </a:p>
        </p:txBody>
      </p:sp>
      <p:pic>
        <p:nvPicPr>
          <p:cNvPr id="4" name="Picture 2" descr="C:\Users\User\Desktop\pp Templates\images3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99592" y="1700808"/>
            <a:ext cx="7200800" cy="4582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ссылки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err="1" smtClean="0"/>
              <a:t>Вебинар</a:t>
            </a:r>
            <a:r>
              <a:rPr lang="ru-RU" sz="2400" dirty="0" smtClean="0"/>
              <a:t> «ПОДГОТОВКА ШКОЛЬНИКОВ К УСТНОЙ ЧАСТИ ОГЭ по английскому языку: особенности и приёмы» Алексей  Васильевич </a:t>
            </a:r>
            <a:r>
              <a:rPr lang="ru-RU" sz="2400" dirty="0" err="1" smtClean="0"/>
              <a:t>Конобеев</a:t>
            </a:r>
            <a:r>
              <a:rPr lang="ru-RU" sz="2400" dirty="0" smtClean="0"/>
              <a:t> </a:t>
            </a:r>
            <a:r>
              <a:rPr lang="ru-RU" sz="2400" b="1" u="sng" dirty="0" smtClean="0">
                <a:solidFill>
                  <a:srgbClr val="0070C0"/>
                </a:solidFill>
                <a:hlinkClick r:id="rId2" tooltip="Внешняя ссылка"/>
              </a:rPr>
              <a:t>https://my.webinar.ru/record/673473/</a:t>
            </a:r>
            <a:r>
              <a:rPr lang="ru-RU" sz="2400" b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dirty="0" err="1" smtClean="0"/>
              <a:t>Мильруд</a:t>
            </a:r>
            <a:r>
              <a:rPr lang="ru-RU" dirty="0" smtClean="0"/>
              <a:t> Р. П. Учебное пособие. ОГЭ. Устная часть. Тренировочные тесты. </a:t>
            </a:r>
            <a:r>
              <a:rPr lang="ru-RU" sz="2000" dirty="0" smtClean="0"/>
              <a:t>Английский язык можно приобрести здесь</a:t>
            </a:r>
          </a:p>
          <a:p>
            <a:r>
              <a:rPr lang="ru-RU" sz="2000" dirty="0" smtClean="0"/>
              <a:t> </a:t>
            </a:r>
            <a:r>
              <a:rPr lang="ru-RU" dirty="0" err="1" smtClean="0"/>
              <a:t>Аудиофайлы</a:t>
            </a:r>
            <a:r>
              <a:rPr lang="ru-RU" dirty="0" smtClean="0"/>
              <a:t> для пособия ОГЭ </a:t>
            </a:r>
            <a:r>
              <a:rPr lang="en-US" b="1" dirty="0" smtClean="0">
                <a:solidFill>
                  <a:schemeClr val="accent2"/>
                </a:solidFill>
                <a:hlinkClick r:id="rId3"/>
              </a:rPr>
              <a:t>https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://</a:t>
            </a:r>
            <a:r>
              <a:rPr lang="en-US" b="1" dirty="0" smtClean="0">
                <a:solidFill>
                  <a:schemeClr val="accent2"/>
                </a:solidFill>
                <a:hlinkClick r:id="rId3"/>
              </a:rPr>
              <a:t>www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.</a:t>
            </a:r>
            <a:r>
              <a:rPr lang="en-US" b="1" dirty="0" err="1" smtClean="0">
                <a:solidFill>
                  <a:schemeClr val="accent2"/>
                </a:solidFill>
                <a:hlinkClick r:id="rId3"/>
              </a:rPr>
              <a:t>englishteachers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.</a:t>
            </a:r>
            <a:r>
              <a:rPr lang="en-US" b="1" dirty="0" err="1" smtClean="0">
                <a:solidFill>
                  <a:schemeClr val="accent2"/>
                </a:solidFill>
                <a:hlinkClick r:id="rId3"/>
              </a:rPr>
              <a:t>ru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/</a:t>
            </a:r>
            <a:r>
              <a:rPr lang="en-US" b="1" dirty="0" smtClean="0">
                <a:solidFill>
                  <a:schemeClr val="accent2"/>
                </a:solidFill>
                <a:hlinkClick r:id="rId3"/>
              </a:rPr>
              <a:t>Wares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/527.</a:t>
            </a:r>
            <a:r>
              <a:rPr lang="en-US" b="1" dirty="0" smtClean="0">
                <a:solidFill>
                  <a:schemeClr val="accent2"/>
                </a:solidFill>
                <a:hlinkClick r:id="rId3"/>
              </a:rPr>
              <a:t>html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?</a:t>
            </a:r>
            <a:r>
              <a:rPr lang="en-US" b="1" dirty="0" err="1" smtClean="0">
                <a:solidFill>
                  <a:schemeClr val="accent2"/>
                </a:solidFill>
                <a:hlinkClick r:id="rId3"/>
              </a:rPr>
              <a:t>backto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=</a:t>
            </a:r>
            <a:r>
              <a:rPr lang="en-US" b="1" dirty="0" smtClean="0">
                <a:solidFill>
                  <a:schemeClr val="accent2"/>
                </a:solidFill>
                <a:hlinkClick r:id="rId3"/>
              </a:rPr>
              <a:t>c</a:t>
            </a:r>
            <a:r>
              <a:rPr lang="ru-RU" b="1" dirty="0" smtClean="0">
                <a:solidFill>
                  <a:schemeClr val="accent2"/>
                </a:solidFill>
                <a:hlinkClick r:id="rId3"/>
              </a:rPr>
              <a:t>2</a:t>
            </a:r>
            <a:r>
              <a:rPr lang="en-US" b="1" dirty="0" err="1" smtClean="0">
                <a:solidFill>
                  <a:schemeClr val="accent2"/>
                </a:solidFill>
                <a:hlinkClick r:id="rId3"/>
              </a:rPr>
              <a:t>hvcA</a:t>
            </a:r>
            <a:r>
              <a:rPr lang="ru-RU" b="1" dirty="0" smtClean="0">
                <a:solidFill>
                  <a:schemeClr val="accent2"/>
                </a:solidFill>
              </a:rPr>
              <a:t>  </a:t>
            </a:r>
            <a:r>
              <a:rPr lang="en-US" b="1" u="sng" dirty="0" smtClean="0">
                <a:hlinkClick r:id="rId4"/>
              </a:rPr>
              <a:t>http</a:t>
            </a:r>
            <a:r>
              <a:rPr lang="ru-RU" b="1" u="sng" dirty="0" smtClean="0">
                <a:hlinkClick r:id="rId4"/>
              </a:rPr>
              <a:t>://</a:t>
            </a:r>
            <a:r>
              <a:rPr lang="en-US" b="1" u="sng" dirty="0" smtClean="0">
                <a:hlinkClick r:id="rId4"/>
              </a:rPr>
              <a:t>audio</a:t>
            </a:r>
            <a:r>
              <a:rPr lang="ru-RU" b="1" u="sng" dirty="0" smtClean="0">
                <a:hlinkClick r:id="rId4"/>
              </a:rPr>
              <a:t>.</a:t>
            </a:r>
            <a:r>
              <a:rPr lang="en-US" b="1" u="sng" dirty="0" err="1" smtClean="0">
                <a:hlinkClick r:id="rId4"/>
              </a:rPr>
              <a:t>neteducom</a:t>
            </a:r>
            <a:r>
              <a:rPr lang="ru-RU" b="1" u="sng" dirty="0" smtClean="0">
                <a:hlinkClick r:id="rId4"/>
              </a:rPr>
              <a:t>.</a:t>
            </a:r>
            <a:r>
              <a:rPr lang="en-US" b="1" u="sng" dirty="0" smtClean="0">
                <a:hlinkClick r:id="rId4"/>
              </a:rPr>
              <a:t>com</a:t>
            </a:r>
            <a:r>
              <a:rPr lang="ru-RU" b="1" u="sng" dirty="0" smtClean="0">
                <a:hlinkClick r:id="rId4"/>
              </a:rPr>
              <a:t>/</a:t>
            </a:r>
            <a:r>
              <a:rPr lang="en-US" b="1" u="sng" dirty="0" smtClean="0">
                <a:hlinkClick r:id="rId4"/>
              </a:rPr>
              <a:t>books</a:t>
            </a:r>
            <a:r>
              <a:rPr lang="ru-RU" b="1" u="sng" dirty="0" smtClean="0">
                <a:hlinkClick r:id="rId4"/>
              </a:rPr>
              <a:t>/15/</a:t>
            </a:r>
            <a:endParaRPr lang="en-US" b="1" u="sng" dirty="0" smtClean="0"/>
          </a:p>
          <a:p>
            <a:r>
              <a:rPr lang="en-US" dirty="0" smtClean="0"/>
              <a:t> </a:t>
            </a:r>
            <a:r>
              <a:rPr lang="ru-RU" dirty="0" smtClean="0"/>
              <a:t>33 совета для успешной подготовки к ОГЭ по английскому языку </a:t>
            </a:r>
            <a:r>
              <a:rPr lang="en-US" b="1" u="sng" dirty="0" smtClean="0">
                <a:hlinkClick r:id="rId5"/>
              </a:rPr>
              <a:t>http://www.macmillan.ru/teachers/33-ideas/33-oge.php</a:t>
            </a:r>
            <a:endParaRPr lang="ru-RU" b="1" u="sng" dirty="0" smtClean="0"/>
          </a:p>
          <a:p>
            <a:r>
              <a:rPr lang="ru-RU" dirty="0" smtClean="0"/>
              <a:t>Тренировочная версия станции</a:t>
            </a:r>
            <a:br>
              <a:rPr lang="ru-RU" dirty="0" smtClean="0"/>
            </a:br>
            <a:r>
              <a:rPr lang="ru-RU" dirty="0" smtClean="0"/>
              <a:t>записи устных ответов основного государственного экзамена </a:t>
            </a:r>
            <a:r>
              <a:rPr lang="en-US" b="1" u="sng" dirty="0" smtClean="0">
                <a:hlinkClick r:id="rId6"/>
              </a:rPr>
              <a:t>http://injaz9.ru/</a:t>
            </a:r>
            <a:r>
              <a:rPr lang="ru-RU" b="1" u="sng" dirty="0" smtClean="0"/>
              <a:t> </a:t>
            </a:r>
            <a:endParaRPr lang="en-US" b="1" u="sng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Успех на устной части экзамена </a:t>
            </a:r>
            <a:br>
              <a:rPr lang="ru-RU" alt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обеспечивают: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владение техникой чтения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умение вести диалог-расспрос (отвечать на вопросы) в типичных ситуациях общения в социально-бытовой и социально-культурной сфере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умения монологической речи (построение высказывания с опорой на план)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навыки оперирования грамматическими формами и лексическими единицами в коммуникативно-значимом контексте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altLang="ru-RU" sz="2800" dirty="0" smtClean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знакомство с форматом заданий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23762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Чтение вслух небольшого текста научно-популярного характера.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на подготовку- 1,5 минуты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прочтения - не более 2 минут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учащегося требуется выразительное чтение и правильное произношение слов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Максимальное количество баллов-2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437112"/>
            <a:ext cx="8229600" cy="638944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Цель задания</a:t>
            </a:r>
            <a:r>
              <a:rPr lang="ru-RU" sz="40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08518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Проверить умение понимать содержание прочитанного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Правильно оформить фонетическую сторону устной речи(звуки в потоке речи, интонацию, ударение, беглость речи)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Критерии оценивания выполнения задания 1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(Чтение текста вслух) – максимум 2 балла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700808"/>
          <a:ext cx="8856984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2336"/>
                <a:gridCol w="824648"/>
              </a:tblGrid>
              <a:tr h="6201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Фонетическая сторона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Баллы </a:t>
                      </a:r>
                      <a:endParaRPr lang="ru-RU" sz="1400" dirty="0"/>
                    </a:p>
                  </a:txBody>
                  <a:tcPr/>
                </a:tc>
              </a:tr>
              <a:tr h="1546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Речь воспринимается легко: необоснованные паузы отсутствуют; фразовое ударение и интонационные контуры, произношение слов практически без нарушений нормы; допускается не более пяти фонетических ошибок, в том числе одна-две ошибки, искажающие смысл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15460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Речь воспринимается достаточно легко, однако присутствуют необоснованные паузы; фразовое ударение и интонационные контуры практически без нарушений нормы; допускается не более семи фонетических ошибок, в том числе три ошибки, искажающие смысл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1256197">
                <a:tc>
                  <a:txBody>
                    <a:bodyPr/>
                    <a:lstStyle/>
                    <a:p>
                      <a:r>
                        <a:rPr lang="ru-RU" dirty="0" smtClean="0"/>
                        <a:t>Речь воспринимается с трудом из-за значительного количества неестественных пауз, запинок, неверной расстановки ударений и ошибок в произношении слов, ИЛИ допущено более семи фонетических ошибок, ИЛИ сделано четыре и более фонетические ошибки, искажающие смысл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СТРАТЕГИИ ВЫПОЛНЕНИЯ ЗАДАНИЯ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 Чтение небольшого текста научно-популярного характера:</a:t>
            </a:r>
            <a:endParaRPr lang="ru-RU" dirty="0" smtClean="0"/>
          </a:p>
          <a:p>
            <a:pPr lvl="0"/>
            <a:r>
              <a:rPr lang="ru-RU" dirty="0" smtClean="0"/>
              <a:t>внимательно прочитать текст задания про себя;</a:t>
            </a:r>
          </a:p>
          <a:p>
            <a:pPr lvl="0"/>
            <a:r>
              <a:rPr lang="ru-RU" dirty="0" smtClean="0"/>
              <a:t>просмотреть текст и выделить синтагмы в длинных предложениях, трудные для произношения слова;</a:t>
            </a:r>
          </a:p>
          <a:p>
            <a:pPr lvl="0"/>
            <a:r>
              <a:rPr lang="ru-RU" dirty="0" smtClean="0"/>
              <a:t>продумать интонацию различных типов коммуникативных предложений;</a:t>
            </a:r>
          </a:p>
          <a:p>
            <a:pPr lvl="0"/>
            <a:r>
              <a:rPr lang="ru-RU" dirty="0" smtClean="0"/>
              <a:t>прочитать текст шепотом, а потом вслух, обращая внимание на слитность и беглость речи.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Принципы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вслух воспринимается как непрерывный поток. Пробелы между словами должны оставаться только на бумаге.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предложении слова группируются в смысловые группы, состоящие из ударных и безударных слов.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Ударные слова произносятся через одинаковый промежуток времени.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Обращать внимание на правила чтения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Обращать внимание на слова, которые часто путают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country-county, though-thought, since-science)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ставить ударение на предлоги, артикли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делать пауз между предлогом и относящимся к нему слову, между артиклем и последующим словом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574</TotalTime>
  <Words>2073</Words>
  <Application>Microsoft Office PowerPoint</Application>
  <PresentationFormat>Экран (4:3)</PresentationFormat>
  <Paragraphs>252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Поток</vt:lpstr>
      <vt:lpstr>    Новые подходы в подготовке к итоговой аттестации  на примере  устной части ОГЭ по иностранному языку (новый формат) </vt:lpstr>
      <vt:lpstr>Изменения в устной части ОГЭ 2016 г. www.fipi.ru</vt:lpstr>
      <vt:lpstr>Подготовка к устной части ОГЭ</vt:lpstr>
      <vt:lpstr>Успех на устной части экзамена  обеспечивают:</vt:lpstr>
      <vt:lpstr>Задание 1</vt:lpstr>
      <vt:lpstr>Критерии оценивания выполнения задания 1  (Чтение текста вслух) – максимум 2 балла</vt:lpstr>
      <vt:lpstr>СТРАТЕГИИ ВЫПОЛНЕНИЯ ЗАДАНИЯ 1</vt:lpstr>
      <vt:lpstr>Принципы чтения</vt:lpstr>
      <vt:lpstr>Важно</vt:lpstr>
      <vt:lpstr>Чтение на уроках</vt:lpstr>
      <vt:lpstr>На уроках</vt:lpstr>
      <vt:lpstr>Демоверсия 2015</vt:lpstr>
      <vt:lpstr>Chants</vt:lpstr>
      <vt:lpstr>Задание 2</vt:lpstr>
      <vt:lpstr>Демоверсия </vt:lpstr>
      <vt:lpstr>Слайд 16</vt:lpstr>
      <vt:lpstr>СТРАТЕГИИ ВЫПОЛНЕНИЯ ЗАДАНИЯ 2</vt:lpstr>
      <vt:lpstr>Задания для подготовки</vt:lpstr>
      <vt:lpstr>Что необходимо совершенствовать</vt:lpstr>
      <vt:lpstr>Задание 3</vt:lpstr>
      <vt:lpstr>Демоверсия </vt:lpstr>
      <vt:lpstr>СТРАТЕГИИ ВЫПОЛНЕНИЯ ЗАДАНИЯ 3</vt:lpstr>
      <vt:lpstr>Во время ответа необходимо:</vt:lpstr>
      <vt:lpstr>Критерий организация высказывания оценивает:</vt:lpstr>
      <vt:lpstr>При оценивании языкового оформления речи учитывается:</vt:lpstr>
      <vt:lpstr>Классификация ошибок</vt:lpstr>
      <vt:lpstr>Слайд 27</vt:lpstr>
      <vt:lpstr>Слайд 28</vt:lpstr>
      <vt:lpstr>Слайд 29</vt:lpstr>
      <vt:lpstr>Слайд 30</vt:lpstr>
      <vt:lpstr>Возникают вопросы</vt:lpstr>
      <vt:lpstr>Этапы работы при обучении монологической речи</vt:lpstr>
      <vt:lpstr>Слайд 33</vt:lpstr>
      <vt:lpstr> Речевые упражнения на развитие неподготовленной речи:</vt:lpstr>
      <vt:lpstr>Тренировочные упражнения</vt:lpstr>
      <vt:lpstr>Слайд 36</vt:lpstr>
      <vt:lpstr>Слайд 37</vt:lpstr>
      <vt:lpstr>Полезные ссылки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Устная часть ОГЭ (новый формат)</dc:title>
  <dc:creator>User</dc:creator>
  <cp:lastModifiedBy>Галя</cp:lastModifiedBy>
  <cp:revision>67</cp:revision>
  <dcterms:created xsi:type="dcterms:W3CDTF">2015-11-02T13:01:30Z</dcterms:created>
  <dcterms:modified xsi:type="dcterms:W3CDTF">2016-08-08T13:00:48Z</dcterms:modified>
</cp:coreProperties>
</file>